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31"/>
  </p:notesMasterIdLst>
  <p:handoutMasterIdLst>
    <p:handoutMasterId r:id="rId32"/>
  </p:handoutMasterIdLst>
  <p:sldIdLst>
    <p:sldId id="256" r:id="rId5"/>
    <p:sldId id="315" r:id="rId6"/>
    <p:sldId id="258" r:id="rId7"/>
    <p:sldId id="261" r:id="rId8"/>
    <p:sldId id="285" r:id="rId9"/>
    <p:sldId id="297" r:id="rId10"/>
    <p:sldId id="312" r:id="rId11"/>
    <p:sldId id="311" r:id="rId12"/>
    <p:sldId id="310" r:id="rId13"/>
    <p:sldId id="309" r:id="rId14"/>
    <p:sldId id="307" r:id="rId15"/>
    <p:sldId id="313" r:id="rId16"/>
    <p:sldId id="314" r:id="rId17"/>
    <p:sldId id="303" r:id="rId18"/>
    <p:sldId id="260" r:id="rId19"/>
    <p:sldId id="322" r:id="rId20"/>
    <p:sldId id="321" r:id="rId21"/>
    <p:sldId id="326" r:id="rId22"/>
    <p:sldId id="327" r:id="rId23"/>
    <p:sldId id="320" r:id="rId24"/>
    <p:sldId id="319" r:id="rId25"/>
    <p:sldId id="265" r:id="rId26"/>
    <p:sldId id="324" r:id="rId27"/>
    <p:sldId id="323" r:id="rId28"/>
    <p:sldId id="267" r:id="rId29"/>
    <p:sldId id="32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514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38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472C-8E08-BE39-C566-EAD7B8C0D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548" y="599606"/>
            <a:ext cx="10523095" cy="1933731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8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Zomato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13857-4791-752B-6072-C34F43902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119673"/>
            <a:ext cx="11025266" cy="3030756"/>
          </a:xfrm>
        </p:spPr>
        <p:txBody>
          <a:bodyPr>
            <a:normAutofit/>
          </a:bodyPr>
          <a:lstStyle/>
          <a:p>
            <a:r>
              <a:rPr lang="en-US" sz="2800" b="1" dirty="0"/>
              <a:t>                                                                              Presented by:-</a:t>
            </a:r>
          </a:p>
          <a:p>
            <a:r>
              <a:rPr lang="en-US" sz="2400" dirty="0"/>
              <a:t>                                                                                                 1. Pammi Yadav       2. Ankita Wadte</a:t>
            </a:r>
          </a:p>
          <a:p>
            <a:r>
              <a:rPr lang="en-US" sz="2400" dirty="0"/>
              <a:t>                                                                                                  3.Prachi Raichura             4.Redhu A.</a:t>
            </a:r>
          </a:p>
          <a:p>
            <a:r>
              <a:rPr lang="en-US" sz="2400" dirty="0"/>
              <a:t>                                                                                                   5.Durgesh Singh       6.Sibasis Rath</a:t>
            </a:r>
          </a:p>
          <a:p>
            <a:r>
              <a:rPr lang="en-US" sz="2400" dirty="0"/>
              <a:t>                                                                                                        7.Hamza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1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EEEF1-BF0B-5954-A6D8-BC260FCB2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5768-F184-6DA9-1614-DABFFE74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34320"/>
            <a:ext cx="6781800" cy="5275039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how many restaurants are having online delivery.</a:t>
            </a: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3D Pie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25.66% of restaurants are having online delivery.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74.34% of restaurants are not having online delivery.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5F4FB-92F0-3614-8A8E-ABC883B0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90"/>
            <a:ext cx="8251371" cy="105180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KPI-8: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Percentage of Restaurants based on "Has_Online_delivery"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78252-DE11-77D9-E2F3-4D13D2037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69" y="1301951"/>
            <a:ext cx="6008749" cy="37947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96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27314"/>
            <a:ext cx="6781800" cy="5482046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the average rating of restaurants across different cities.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 clustered column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Inner city has highest of 4.9 rating 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Faridabad has lowest of 2.26 rating.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89"/>
            <a:ext cx="9069049" cy="9645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KPI-9: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Restaurants based on Average Ratings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4F543-F70D-E3E0-068F-D17205C81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62" y="1184224"/>
            <a:ext cx="4116336" cy="19818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0ADA9-080E-9DC8-9375-F784E3E3A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22" y="3957403"/>
            <a:ext cx="4164776" cy="221104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5867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EB9E3-EE5D-B5F9-B531-4E034E732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2502-DB19-E117-5961-D9F1B11C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27314"/>
            <a:ext cx="6781800" cy="5482046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the number of restaurants across different cities.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 clustered bar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New Delhi has the highest number of restaurant 5473 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48 number of cities have only 1 restaurant.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B7112-5EBB-230F-E2B0-01B84302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89"/>
            <a:ext cx="9069049" cy="964546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KPI-9: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Restaurants  based on city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E6C8C-4F5B-372D-DBB6-5C58AF266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173"/>
            <a:ext cx="5783466" cy="40623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63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411C0-3109-3B8C-F4A0-7A7A1410C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9E551-21B3-191A-73D0-DB522BD5C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27314"/>
            <a:ext cx="5681271" cy="5482046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the number of restaurants based on different cuisines.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 clustered column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North Indian cuisines has the highest number of restaurants.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4E4B4-727B-185A-B3DE-17621B34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89"/>
            <a:ext cx="9069049" cy="964546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KPI-9: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Restaurants based on cuisines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7F7AA-B005-DFEF-73AD-550BBA19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272" y="1603948"/>
            <a:ext cx="6421110" cy="34285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84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69824"/>
            <a:ext cx="8430767" cy="1124262"/>
          </a:xfrm>
        </p:spPr>
        <p:txBody>
          <a:bodyPr/>
          <a:lstStyle/>
          <a:p>
            <a:pPr algn="ctr"/>
            <a:r>
              <a:rPr lang="en-US" sz="4800" u="sng" dirty="0"/>
              <a:t>Suggestion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128603"/>
            <a:ext cx="8430639" cy="38524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Increase table booking option </a:t>
            </a:r>
            <a:r>
              <a:rPr lang="en-GB" dirty="0"/>
              <a:t>: Encourage partner restaurants to enable table booking through the platform.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Target Mid-Priced Segment </a:t>
            </a:r>
            <a:r>
              <a:rPr lang="en-IN" dirty="0"/>
              <a:t>: </a:t>
            </a:r>
            <a:r>
              <a:rPr lang="en-GB" dirty="0"/>
              <a:t>Promote value meal combos and discounts in this range to retain price-sensitive customers and drive more frequent orders.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FF0000"/>
                </a:solidFill>
                <a:latin typeface="Bahnschrift SemiBold" panose="020B0502040204020203" pitchFamily="34" charset="0"/>
              </a:rPr>
              <a:t>Focus on Ratings Improvement </a:t>
            </a:r>
            <a:r>
              <a:rPr lang="en-IN" dirty="0"/>
              <a:t>: </a:t>
            </a:r>
            <a:r>
              <a:rPr lang="en-GB" dirty="0"/>
              <a:t>Encourage quality improvement via customer feedback, reward higher-rated restaurants with better visibility on the app.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610436" y="177139"/>
            <a:ext cx="9038901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EXCEL’S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1030B-049D-E5CD-8E70-B4E919F2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" y="817289"/>
            <a:ext cx="10982571" cy="53436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8EE80-0B2A-0EAB-9C4A-8A809049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89C876-C319-836F-AFA1-F5516971E772}"/>
              </a:ext>
            </a:extLst>
          </p:cNvPr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E6CF4E-FABE-64B9-9B9B-2348DCF58332}"/>
                </a:ext>
              </a:extLst>
            </p:cNvPr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9C9B5F-9D2E-7161-11CF-BB18A7D56A0F}"/>
                </a:ext>
              </a:extLst>
            </p:cNvPr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6018426-8F2E-C17E-1475-0DAC7AAC12EB}"/>
              </a:ext>
            </a:extLst>
          </p:cNvPr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A77BAC7-7F1B-C103-1C17-FB90E50E6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3EBFBDB-4199-94A8-20E7-39033CBD4DD3}"/>
              </a:ext>
            </a:extLst>
          </p:cNvPr>
          <p:cNvSpPr txBox="1"/>
          <p:nvPr/>
        </p:nvSpPr>
        <p:spPr>
          <a:xfrm>
            <a:off x="1610436" y="177139"/>
            <a:ext cx="903890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EXCEL’S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E33DB-5F16-72B0-6FD3-80E102BA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5" y="862939"/>
            <a:ext cx="11310081" cy="5381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74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9B29-CEA8-31C3-1546-73B439536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1F280E-AF11-AE44-C32D-20BD63A6133B}"/>
              </a:ext>
            </a:extLst>
          </p:cNvPr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BB756A-BB3B-7824-86FF-E02C1474328A}"/>
                </a:ext>
              </a:extLst>
            </p:cNvPr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0475D4-FC63-C797-D055-2184BBA4300D}"/>
                </a:ext>
              </a:extLst>
            </p:cNvPr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157AC3-BFC6-1D3A-5F8E-95142DE91F29}"/>
              </a:ext>
            </a:extLst>
          </p:cNvPr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5CB1724-64E1-35A1-E507-632CEA2E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24B173D-7B42-35FD-9C37-087ED8ABCD08}"/>
              </a:ext>
            </a:extLst>
          </p:cNvPr>
          <p:cNvSpPr txBox="1"/>
          <p:nvPr/>
        </p:nvSpPr>
        <p:spPr>
          <a:xfrm>
            <a:off x="1610436" y="177139"/>
            <a:ext cx="903890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POWER BI </a:t>
            </a: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AFF2B-EBC7-FD61-FC2D-4DDF379F0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1" y="836791"/>
            <a:ext cx="11499909" cy="53541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34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F1C7-1AFE-DE0E-A847-0A3D8511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710424-CB13-3CB0-7CB1-3AB386864890}"/>
              </a:ext>
            </a:extLst>
          </p:cNvPr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0A25F8B-8135-7226-CFC5-B0FFE6C17EC6}"/>
                </a:ext>
              </a:extLst>
            </p:cNvPr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27DCF1-77AC-98CF-B5FA-295CED44C057}"/>
                </a:ext>
              </a:extLst>
            </p:cNvPr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68F4791-2E89-60DB-E0B8-8019106E53E5}"/>
              </a:ext>
            </a:extLst>
          </p:cNvPr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A337481-8E31-B7EB-3D2D-12AD87AA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995003E-8BEF-19CA-1110-7FA7660049A1}"/>
              </a:ext>
            </a:extLst>
          </p:cNvPr>
          <p:cNvSpPr txBox="1"/>
          <p:nvPr/>
        </p:nvSpPr>
        <p:spPr>
          <a:xfrm>
            <a:off x="1610436" y="177139"/>
            <a:ext cx="903890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POWER BI </a:t>
            </a: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054621-0A76-3B5C-B644-67679C926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3" y="836792"/>
            <a:ext cx="11047750" cy="53719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85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7268C-90FE-6726-D465-1EA7A1C7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58EC42-84F6-C7C7-ECD5-A853A6542998}"/>
              </a:ext>
            </a:extLst>
          </p:cNvPr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25857D-A180-2D2C-2D7F-31EFE2FB1F4E}"/>
                </a:ext>
              </a:extLst>
            </p:cNvPr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349AF00-D68E-56C0-99D8-77F9FA7E3AC8}"/>
                </a:ext>
              </a:extLst>
            </p:cNvPr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CBA1943-B3B9-3351-5F8E-E4CF97F62E60}"/>
              </a:ext>
            </a:extLst>
          </p:cNvPr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E5E0372A-BE65-E381-7130-B4BFFE9B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67F19A3-6D2F-8845-3489-EC029E43A099}"/>
              </a:ext>
            </a:extLst>
          </p:cNvPr>
          <p:cNvSpPr txBox="1"/>
          <p:nvPr/>
        </p:nvSpPr>
        <p:spPr>
          <a:xfrm>
            <a:off x="1610436" y="177139"/>
            <a:ext cx="903890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POWER BI </a:t>
            </a: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0E5E96-4160-53EB-A7BB-7EA633762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4" y="822419"/>
            <a:ext cx="11062742" cy="531148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68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E14B-76AA-C86A-A551-F7E37419D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6AA0-C598-EED6-F03E-22693A3AB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INDEX</a:t>
            </a:r>
            <a:endParaRPr lang="en-US" sz="6000" b="1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944E9-4FA6-220B-0FD3-331ABA089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KPIs and their observations.</a:t>
            </a:r>
          </a:p>
          <a:p>
            <a:r>
              <a:rPr lang="en-US" sz="2400" dirty="0"/>
              <a:t>Suggestion and conclusion</a:t>
            </a:r>
          </a:p>
          <a:p>
            <a:r>
              <a:rPr lang="en-US" sz="2400" dirty="0"/>
              <a:t>Excel dashboard</a:t>
            </a:r>
          </a:p>
          <a:p>
            <a:r>
              <a:rPr lang="en-US" sz="2400" dirty="0"/>
              <a:t>Power BI dashboard</a:t>
            </a:r>
          </a:p>
          <a:p>
            <a:r>
              <a:rPr lang="en-US" sz="2400" dirty="0"/>
              <a:t>Tableau dashboard</a:t>
            </a:r>
          </a:p>
          <a:p>
            <a:r>
              <a:rPr lang="en-IN" sz="2400" dirty="0"/>
              <a:t>SQL Analysis</a:t>
            </a:r>
          </a:p>
          <a:p>
            <a:r>
              <a:rPr lang="en-IN" sz="2400" dirty="0"/>
              <a:t>Challenges faced and Solutions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1826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4B30-D95D-4925-D996-30BC8707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B3365D-691D-F868-07F8-F547DFAE9DE3}"/>
              </a:ext>
            </a:extLst>
          </p:cNvPr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A15A7A-F76C-25CB-BB64-6ECF0155C242}"/>
                </a:ext>
              </a:extLst>
            </p:cNvPr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CAD583-6F7C-CD2D-4AE8-82B2A07DDC14}"/>
                </a:ext>
              </a:extLst>
            </p:cNvPr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E512CE9-B207-8B86-25CD-163FBDCBE305}"/>
              </a:ext>
            </a:extLst>
          </p:cNvPr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7451C63-480F-5353-8501-6671EDD54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A3A6085-4C17-FC40-4A11-15BF5C7DC55E}"/>
              </a:ext>
            </a:extLst>
          </p:cNvPr>
          <p:cNvSpPr txBox="1"/>
          <p:nvPr/>
        </p:nvSpPr>
        <p:spPr>
          <a:xfrm>
            <a:off x="1610436" y="177139"/>
            <a:ext cx="903890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TABLEAU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C6CD56-5F66-33E7-A741-DEE1BC22E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5" y="813177"/>
            <a:ext cx="11062742" cy="53627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9854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0AA83-F3D3-3DD4-AFB1-8E7940F3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F55B0E-B9EC-5822-A501-1F9A3D5FC670}"/>
              </a:ext>
            </a:extLst>
          </p:cNvPr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9D8828-437B-0804-AD7B-F986423ACE0F}"/>
                </a:ext>
              </a:extLst>
            </p:cNvPr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CE9833-0A35-F4D2-94A5-F7B83DA4C8E2}"/>
                </a:ext>
              </a:extLst>
            </p:cNvPr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A7BF5CB-6418-BD88-403C-4E0AEECF7EA0}"/>
              </a:ext>
            </a:extLst>
          </p:cNvPr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6212B6A-F335-7BEC-9D73-FD27585D8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C11E384-7A49-9FA2-A9D2-8EA8365AB08F}"/>
              </a:ext>
            </a:extLst>
          </p:cNvPr>
          <p:cNvSpPr txBox="1"/>
          <p:nvPr/>
        </p:nvSpPr>
        <p:spPr>
          <a:xfrm>
            <a:off x="1610436" y="177139"/>
            <a:ext cx="903890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600" b="1" u="sng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TABLEAU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C14FA-A98F-90F6-97C0-F34BFD4B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8" y="862939"/>
            <a:ext cx="11318220" cy="5252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04568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10436" y="48253"/>
            <a:ext cx="9038901" cy="62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4080" b="1" u="sng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SQL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8A6059-AD08-0E34-6230-BFDDFBA44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7" y="885045"/>
            <a:ext cx="5859485" cy="51559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7B222-23D0-CC0D-F746-3C26C62A2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2" y="1607022"/>
            <a:ext cx="4751881" cy="27701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10436" y="48253"/>
            <a:ext cx="9038901" cy="62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4080" b="1" u="sng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SQL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1D310-FAE3-726A-6D09-D3FC4AA2E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1005564"/>
            <a:ext cx="5519463" cy="46007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336D9-3C82-0948-6FBE-746907046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74" y="1005563"/>
            <a:ext cx="5153025" cy="38512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836792"/>
            <a:chOff x="0" y="0"/>
            <a:chExt cx="4816593" cy="330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0585"/>
            </a:xfrm>
            <a:custGeom>
              <a:avLst/>
              <a:gdLst/>
              <a:ahLst/>
              <a:cxnLst/>
              <a:rect l="l" t="t" r="r" b="b"/>
              <a:pathLst>
                <a:path w="4816592" h="330585">
                  <a:moveTo>
                    <a:pt x="0" y="0"/>
                  </a:moveTo>
                  <a:lnTo>
                    <a:pt x="4816592" y="0"/>
                  </a:lnTo>
                  <a:lnTo>
                    <a:pt x="4816592" y="330585"/>
                  </a:lnTo>
                  <a:lnTo>
                    <a:pt x="0" y="330585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3972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426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192000" cy="685800"/>
            <a:chOff x="0" y="0"/>
            <a:chExt cx="24384000" cy="13716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8125" b="48125"/>
            <a:stretch>
              <a:fillRect/>
            </a:stretch>
          </p:blipFill>
          <p:spPr>
            <a:xfrm>
              <a:off x="0" y="0"/>
              <a:ext cx="24384000" cy="13716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10436" y="48253"/>
            <a:ext cx="9038901" cy="62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4080" b="1" u="sng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SQL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010EFF-71EE-5BA1-6FA7-38785D0BD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6" y="1005563"/>
            <a:ext cx="4260448" cy="50494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6D43BC-3C62-84FC-541C-431F26A9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94" y="1005563"/>
            <a:ext cx="6445770" cy="4469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082" y="1586088"/>
            <a:ext cx="10928867" cy="4574870"/>
            <a:chOff x="0" y="0"/>
            <a:chExt cx="4408890" cy="1922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8890" cy="1922643"/>
            </a:xfrm>
            <a:custGeom>
              <a:avLst/>
              <a:gdLst/>
              <a:ahLst/>
              <a:cxnLst/>
              <a:rect l="l" t="t" r="r" b="b"/>
              <a:pathLst>
                <a:path w="4408890" h="1922643">
                  <a:moveTo>
                    <a:pt x="0" y="0"/>
                  </a:moveTo>
                  <a:lnTo>
                    <a:pt x="4408890" y="0"/>
                  </a:lnTo>
                  <a:lnTo>
                    <a:pt x="4408890" y="1922643"/>
                  </a:lnTo>
                  <a:lnTo>
                    <a:pt x="0" y="19226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08890" cy="19607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94762"/>
            <a:ext cx="1219200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</a:pPr>
            <a:endParaRPr lang="en-US" sz="5000" b="1" u="sng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824070" y="1677022"/>
            <a:ext cx="2335932" cy="314289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3"/>
                </a:lnTo>
                <a:lnTo>
                  <a:pt x="0" y="471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935891"/>
              </p:ext>
            </p:extLst>
          </p:nvPr>
        </p:nvGraphicFramePr>
        <p:xfrm>
          <a:off x="304801" y="509667"/>
          <a:ext cx="11046007" cy="1425321"/>
        </p:xfrm>
        <a:graphic>
          <a:graphicData uri="http://schemas.openxmlformats.org/drawingml/2006/table">
            <a:tbl>
              <a:tblPr/>
              <a:tblGrid>
                <a:gridCol w="947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8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7356">
                <a:tc>
                  <a:txBody>
                    <a:bodyPr/>
                    <a:lstStyle/>
                    <a:p>
                      <a:pPr algn="l">
                        <a:lnSpc>
                          <a:spcPts val="8399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 </a:t>
                      </a:r>
                      <a:endParaRPr lang="en-US" sz="700" dirty="0"/>
                    </a:p>
                  </a:txBody>
                  <a:tcPr marL="50800" marR="50800" marT="50800" marB="508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750"/>
                        </a:lnSpc>
                      </a:pPr>
                      <a:r>
                        <a:rPr lang="en-US" sz="3600" b="1" u="sng" dirty="0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CHALLENGES FACED AND SOLUTIONS</a:t>
                      </a:r>
                    </a:p>
                    <a:p>
                      <a:pPr algn="l">
                        <a:lnSpc>
                          <a:spcPts val="5319"/>
                        </a:lnSpc>
                        <a:defRPr/>
                      </a:pPr>
                      <a:r>
                        <a:rPr lang="en-US" sz="2500" b="1" dirty="0">
                          <a:solidFill>
                            <a:srgbClr val="001D3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</a:t>
                      </a:r>
                      <a:endParaRPr lang="en-US" sz="700" dirty="0"/>
                    </a:p>
                  </a:txBody>
                  <a:tcPr marL="50800" marR="50800" marT="50800" marB="508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84239"/>
              </p:ext>
            </p:extLst>
          </p:nvPr>
        </p:nvGraphicFramePr>
        <p:xfrm>
          <a:off x="421943" y="4099860"/>
          <a:ext cx="556218" cy="1891182"/>
        </p:xfrm>
        <a:graphic>
          <a:graphicData uri="http://schemas.openxmlformats.org/drawingml/2006/table">
            <a:tbl>
              <a:tblPr/>
              <a:tblGrid>
                <a:gridCol w="55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1182">
                <a:tc>
                  <a:txBody>
                    <a:bodyPr/>
                    <a:lstStyle/>
                    <a:p>
                      <a:pPr algn="l">
                        <a:lnSpc>
                          <a:spcPts val="8399"/>
                        </a:lnSpc>
                        <a:defRPr/>
                      </a:pPr>
                      <a:endParaRPr lang="en-US" sz="700" dirty="0"/>
                    </a:p>
                  </a:txBody>
                  <a:tcPr marL="50800" marR="50800" marT="50800" marB="508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EE2706-369B-38A6-4443-9620CE4C74AF}"/>
              </a:ext>
            </a:extLst>
          </p:cNvPr>
          <p:cNvSpPr txBox="1"/>
          <p:nvPr/>
        </p:nvSpPr>
        <p:spPr>
          <a:xfrm>
            <a:off x="539082" y="1991310"/>
            <a:ext cx="1081172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 Handling a large dataset in Excel (frequent crashes and lag).</a:t>
            </a:r>
          </a:p>
          <a:p>
            <a:r>
              <a:rPr lang="en-GB" sz="2400" b="1" u="sng" dirty="0">
                <a:solidFill>
                  <a:srgbClr val="0070C0"/>
                </a:solidFill>
              </a:rPr>
              <a:t>Solution: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Split the data into manageable chunks and used Power Query for efficient data transformation. Reduced file size by removing unnecessary formatting and volatile formulas.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b="1" dirty="0">
                <a:solidFill>
                  <a:srgbClr val="C00000"/>
                </a:solidFill>
              </a:rPr>
              <a:t>Loading a large dataset into MySQL from Excel</a:t>
            </a:r>
            <a:r>
              <a:rPr lang="en-GB" sz="2400" dirty="0">
                <a:solidFill>
                  <a:srgbClr val="C00000"/>
                </a:solidFill>
              </a:rPr>
              <a:t>.</a:t>
            </a:r>
          </a:p>
          <a:p>
            <a:r>
              <a:rPr lang="en-GB" sz="2400" b="1" u="sng" dirty="0">
                <a:solidFill>
                  <a:srgbClr val="0070C0"/>
                </a:solidFill>
              </a:rPr>
              <a:t>Solution: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Converted the Excel file into CSV format and used LOAD DATA INFILE in MySQL for faster and more stable import, instead of relying on the GUI Import Wizard.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 Handling NULL values while using ROLLUP in SQL queries.</a:t>
            </a:r>
          </a:p>
          <a:p>
            <a:r>
              <a:rPr lang="en-GB" sz="2400" b="1" u="sng" dirty="0">
                <a:solidFill>
                  <a:srgbClr val="0070C0"/>
                </a:solidFill>
              </a:rPr>
              <a:t>Solution: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Used IFNULL() or COALESCE() functions to replace NULLs with meaningful labels like "Total" or "Unknown" for better readability in grouped results.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C1B21-370E-EFD9-DB12-69F42F2F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0+ Thank You Pictures | Download Free Images on Unsplash">
            <a:extLst>
              <a:ext uri="{FF2B5EF4-FFF2-40B4-BE49-F238E27FC236}">
                <a16:creationId xmlns:a16="http://schemas.microsoft.com/office/drawing/2014/main" id="{DA32696E-5D76-D7ED-76A1-566809EB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43" y="495300"/>
            <a:ext cx="11122357" cy="5695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B6B8B5B-4645-EB62-17DC-82934C850B59}"/>
              </a:ext>
            </a:extLst>
          </p:cNvPr>
          <p:cNvSpPr txBox="1"/>
          <p:nvPr/>
        </p:nvSpPr>
        <p:spPr>
          <a:xfrm>
            <a:off x="0" y="194762"/>
            <a:ext cx="1219200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0"/>
              </a:lnSpc>
            </a:pPr>
            <a:endParaRPr lang="en-US" sz="5000" b="1" u="sng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F9302FA-7495-3D8D-85F3-D6A76074F176}"/>
              </a:ext>
            </a:extLst>
          </p:cNvPr>
          <p:cNvSpPr/>
          <p:nvPr/>
        </p:nvSpPr>
        <p:spPr>
          <a:xfrm>
            <a:off x="8824070" y="1677022"/>
            <a:ext cx="2335932" cy="314289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3"/>
                </a:lnTo>
                <a:lnTo>
                  <a:pt x="0" y="4714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80D30FE-E7B6-23B1-DF5C-1DE86CC216ED}"/>
              </a:ext>
            </a:extLst>
          </p:cNvPr>
          <p:cNvGraphicFramePr>
            <a:graphicFrameLocks noGrp="1"/>
          </p:cNvGraphicFramePr>
          <p:nvPr/>
        </p:nvGraphicFramePr>
        <p:xfrm>
          <a:off x="421943" y="4099860"/>
          <a:ext cx="556218" cy="1891182"/>
        </p:xfrm>
        <a:graphic>
          <a:graphicData uri="http://schemas.openxmlformats.org/drawingml/2006/table">
            <a:tbl>
              <a:tblPr/>
              <a:tblGrid>
                <a:gridCol w="55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1182">
                <a:tc>
                  <a:txBody>
                    <a:bodyPr/>
                    <a:lstStyle/>
                    <a:p>
                      <a:pPr algn="l">
                        <a:lnSpc>
                          <a:spcPts val="8399"/>
                        </a:lnSpc>
                        <a:defRPr/>
                      </a:pPr>
                      <a:endParaRPr lang="en-US" sz="700" dirty="0"/>
                    </a:p>
                  </a:txBody>
                  <a:tcPr marL="50800" marR="50800" marT="50800" marB="508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71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C3FE1876-03AB-6B0F-DFE0-930978245B1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0" y="1230087"/>
            <a:ext cx="8817429" cy="41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Created a mapping table for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Country Code → Country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Joined with the main dataset using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"Country Code“.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Top countries with most Zomato restaurants.</a:t>
            </a:r>
          </a:p>
          <a:p>
            <a:pPr marL="228600" lvl="1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E.g.,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India has the highest number of restaurants.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Identify markets with low or no representation on Zomato.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70339-FA06-1D2F-24E1-D60167BF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097486" cy="123008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KPI-1: Country Map Table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7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D25822-E89D-DF8B-1FAF-098A06AB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9972"/>
            <a:ext cx="5377542" cy="4757058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Calendar table built using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“Opening Date”.</a:t>
            </a:r>
          </a:p>
          <a:p>
            <a:r>
              <a:rPr lang="en-US" dirty="0">
                <a:highlight>
                  <a:srgbClr val="FFFF00"/>
                </a:highlight>
              </a:rPr>
              <a:t>Fields created: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Year, Month No, Month Name.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Quarter, Year-Month.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Weekday No, Weekday Name.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Financial Month, Financial Quarter.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Enables time-based analysis.</a:t>
            </a:r>
          </a:p>
          <a:p>
            <a:r>
              <a:rPr lang="en-US" dirty="0">
                <a:solidFill>
                  <a:srgbClr val="FF0000"/>
                </a:solidFill>
              </a:rPr>
              <a:t>Key to trend spotting in restaurant openings.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21BA6-8416-D18F-18C9-9CBC11C4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50896" cy="859972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KPI-2: Calendar Table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817C8-C406-34AA-0CC1-4AA00A5DB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58" y="1055461"/>
            <a:ext cx="6564086" cy="4366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47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3427"/>
            <a:ext cx="5747657" cy="471714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Content</a:t>
            </a:r>
            <a:r>
              <a:rPr lang="en-US" sz="2400" dirty="0"/>
              <a:t>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Grouped data by City and Country.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Visual: Heatmap or Bar Chart.</a:t>
            </a:r>
          </a:p>
          <a:p>
            <a:r>
              <a:rPr lang="en-US" sz="2400" b="1" dirty="0"/>
              <a:t>Observation</a:t>
            </a:r>
            <a:r>
              <a:rPr lang="en-US" sz="2400" dirty="0"/>
              <a:t>:</a:t>
            </a:r>
          </a:p>
          <a:p>
            <a:r>
              <a:rPr lang="en-US" sz="2400" dirty="0">
                <a:highlight>
                  <a:srgbClr val="FFFF00"/>
                </a:highlight>
              </a:rPr>
              <a:t>Top Cities: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New Delhi, Noida, Gurgaon lead in count.</a:t>
            </a:r>
          </a:p>
          <a:p>
            <a:r>
              <a:rPr lang="en-US" sz="2400" dirty="0">
                <a:highlight>
                  <a:srgbClr val="FFFF00"/>
                </a:highlight>
              </a:rPr>
              <a:t>International Presence: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Countries like Australia, show limited but premium listings.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8850086" cy="65314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KPI-3: Restaurants By City and Country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55C1E-2348-00DD-E71E-D89E1553D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67" y="943427"/>
            <a:ext cx="6600118" cy="4412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27314"/>
            <a:ext cx="6781800" cy="5482046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new openings by: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Year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Quarter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Month</a:t>
            </a: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Line chart or stacked bar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Peak openings in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[e.g., 2010,2011 &amp;2018].</a:t>
            </a:r>
          </a:p>
          <a:p>
            <a:r>
              <a:rPr lang="en-US" dirty="0">
                <a:solidFill>
                  <a:srgbClr val="FF0000"/>
                </a:solidFill>
              </a:rPr>
              <a:t>Monthly trends show high activity during festive seasons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(Oct–Dec).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89"/>
            <a:ext cx="8251371" cy="72506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KPI-4: Restaurant Openings by Time.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60FDD-C63B-E2E2-F2FB-73AF5FA64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7057"/>
            <a:ext cx="5830114" cy="3937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62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7DA42-FD40-867B-77D1-0FB54801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8C9-A019-4F91-C4EC-884D0BCE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49310"/>
            <a:ext cx="6781800" cy="5260049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the number of restaurants on their average rating by creating bucket.</a:t>
            </a: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Basic area chart.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4590 number of restaurants have average rating.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206 number of restaurants have the excellent rating.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78E0E-F99C-7012-7F1D-FA095062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89"/>
            <a:ext cx="9069049" cy="7250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KPI-5: Count of Restaurant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based on Average Ratings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85B21-4697-2551-6DB8-8B847C0F6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70" y="827314"/>
            <a:ext cx="5362221" cy="36324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57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3E0EF-3699-6B58-0DC6-B8C13DE7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92C1-7716-542C-8C6F-6EC518C26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89350"/>
            <a:ext cx="6095999" cy="5320009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the count of restaurant on average price of reasonable size</a:t>
            </a: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Pie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3290 number of restaurants have premium price.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1448 number of restaurants have the low price.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38C43-74ED-3AA5-2FA4-F6D1367C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89"/>
            <a:ext cx="10148341" cy="10068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KPI-6: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Buckets based on Average Price of reasonable size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0FED-D3F2-6099-290A-0C3BEC232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38" y="989349"/>
            <a:ext cx="6439061" cy="40307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45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C09AE-41C5-7013-1A37-845CC0A3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3789-95A9-A43E-900D-D2F32A1D2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39252"/>
            <a:ext cx="6781800" cy="5170108"/>
          </a:xfrm>
        </p:spPr>
        <p:txBody>
          <a:bodyPr>
            <a:normAutofit/>
          </a:bodyPr>
          <a:lstStyle/>
          <a:p>
            <a:r>
              <a:rPr lang="en-US" b="1" dirty="0"/>
              <a:t>Content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Analyzed how many restaurants has table booking available. </a:t>
            </a:r>
          </a:p>
          <a:p>
            <a:r>
              <a:rPr lang="en-US" b="1" dirty="0"/>
              <a:t>Visuals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Donut chart</a:t>
            </a:r>
          </a:p>
          <a:p>
            <a:r>
              <a:rPr lang="en-US" b="1" dirty="0"/>
              <a:t>Observation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87.88% of restaurants don’t have table bookings.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12.12% of restaurants have table bookings.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6A8FD-ED8F-B458-B00F-1AFF5DB09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90"/>
            <a:ext cx="10058400" cy="10368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KPI-7: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Percentage of Restaurants based on "Has_Table_booking"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8ACC46-3750-AD15-B483-526914DA9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10" y="1218509"/>
            <a:ext cx="4756878" cy="442098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55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3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4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5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6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7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2856</TotalTime>
  <Words>814</Words>
  <Application>Microsoft Office PowerPoint</Application>
  <PresentationFormat>Widescreen</PresentationFormat>
  <Paragraphs>131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ADLaM Display</vt:lpstr>
      <vt:lpstr>Aptos</vt:lpstr>
      <vt:lpstr>Arial</vt:lpstr>
      <vt:lpstr>Arimo Bold</vt:lpstr>
      <vt:lpstr>Bahnschrift SemiBold</vt:lpstr>
      <vt:lpstr>Century Gothic</vt:lpstr>
      <vt:lpstr>Helios Bold</vt:lpstr>
      <vt:lpstr>Karla</vt:lpstr>
      <vt:lpstr>Klein Bold</vt:lpstr>
      <vt:lpstr>TT Hoves Bold</vt:lpstr>
      <vt:lpstr>Univers Condensed Light</vt:lpstr>
      <vt:lpstr>Modern Geometric</vt:lpstr>
      <vt:lpstr>Zomato Analysis</vt:lpstr>
      <vt:lpstr>INDEX</vt:lpstr>
      <vt:lpstr>KPI-1: Country Map Table </vt:lpstr>
      <vt:lpstr>KPI-2: Calendar Table Creation</vt:lpstr>
      <vt:lpstr>KPI-3: Restaurants By City and Country </vt:lpstr>
      <vt:lpstr>KPI-4: Restaurant Openings by Time. </vt:lpstr>
      <vt:lpstr>KPI-5: Count of Restaurant  based on Average Ratings. </vt:lpstr>
      <vt:lpstr>KPI-6: Buckets based on Average Price of reasonable size </vt:lpstr>
      <vt:lpstr>KPI-7: Percentage of Restaurants based on "Has_Table_booking". </vt:lpstr>
      <vt:lpstr>KPI-8: Percentage of Restaurants based on "Has_Online_delivery" </vt:lpstr>
      <vt:lpstr>KPI-9: Restaurants based on Average Ratings </vt:lpstr>
      <vt:lpstr>KPI-9: Restaurants  based on city</vt:lpstr>
      <vt:lpstr>KPI-9: Restaurants based on cuisines </vt:lpstr>
      <vt:lpstr>Suggestion and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Hamza</dc:creator>
  <cp:lastModifiedBy>ASUS</cp:lastModifiedBy>
  <cp:revision>21</cp:revision>
  <dcterms:created xsi:type="dcterms:W3CDTF">2024-06-26T20:20:27Z</dcterms:created>
  <dcterms:modified xsi:type="dcterms:W3CDTF">2025-06-18T05:08:48Z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